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2" r:id="rId2"/>
    <p:sldId id="277" r:id="rId3"/>
    <p:sldId id="278" r:id="rId4"/>
    <p:sldId id="273" r:id="rId5"/>
    <p:sldId id="274" r:id="rId6"/>
    <p:sldId id="275" r:id="rId7"/>
    <p:sldId id="276" r:id="rId8"/>
    <p:sldId id="266" r:id="rId9"/>
    <p:sldId id="267" r:id="rId10"/>
    <p:sldId id="268" r:id="rId11"/>
    <p:sldId id="269" r:id="rId12"/>
    <p:sldId id="271" r:id="rId13"/>
    <p:sldId id="270" r:id="rId14"/>
    <p:sldId id="263" r:id="rId15"/>
    <p:sldId id="260" r:id="rId16"/>
    <p:sldId id="265" r:id="rId17"/>
    <p:sldId id="264" r:id="rId18"/>
    <p:sldId id="261" r:id="rId19"/>
    <p:sldId id="279" r:id="rId20"/>
    <p:sldId id="262" r:id="rId21"/>
    <p:sldId id="258" r:id="rId22"/>
    <p:sldId id="257" r:id="rId23"/>
    <p:sldId id="256" r:id="rId24"/>
    <p:sldId id="2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90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1A7614-3FAB-465E-8162-E7F2A84C1DF1}" type="datetimeFigureOut">
              <a:rPr lang="en-GB" smtClean="0"/>
              <a:t>13/04/2018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3AE82-F15C-4722-A3D9-7342F65AAAED}" type="slidenum">
              <a:rPr lang="en-GB" smtClean="0"/>
              <a:t>‹#›</a:t>
            </a:fld>
            <a:endParaRPr lang="en-GB"/>
          </a:p>
        </p:txBody>
      </p:sp>
    </p:spTree>
    <p:extLst>
      <p:ext uri="{BB962C8B-B14F-4D97-AF65-F5344CB8AC3E}">
        <p14:creationId xmlns:p14="http://schemas.microsoft.com/office/powerpoint/2010/main" val="3028100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Algklassi laste seas pälvis oma rõõmsa ja looduses viibimist propageeriva tööga ERIauhinna Liisa Sall Kuressaare Gümnaasiumist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a:t>
            </a:fld>
            <a:endParaRPr lang="en-GB"/>
          </a:p>
        </p:txBody>
      </p:sp>
    </p:spTree>
    <p:extLst>
      <p:ext uri="{BB962C8B-B14F-4D97-AF65-F5344CB8AC3E}">
        <p14:creationId xmlns:p14="http://schemas.microsoft.com/office/powerpoint/2010/main" val="3352795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Leelo Kald Valjala Põhikoolist pälvib auhinnalise koha metsa liigirohkuse kujutamise eest, eriti rõõmsaks tegi zhüriid pildil olev mesilaspere</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10</a:t>
            </a:fld>
            <a:endParaRPr lang="en-GB"/>
          </a:p>
        </p:txBody>
      </p:sp>
    </p:spTree>
    <p:extLst>
      <p:ext uri="{BB962C8B-B14F-4D97-AF65-F5344CB8AC3E}">
        <p14:creationId xmlns:p14="http://schemas.microsoft.com/office/powerpoint/2010/main" val="3435842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8-aastane Ennar Talvik Kuressaare Gümnaasiumist sai auhinnalise koha kestliku elustiili hea tabamise ning kujutamise eest. </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11</a:t>
            </a:fld>
            <a:endParaRPr lang="en-GB"/>
          </a:p>
        </p:txBody>
      </p:sp>
    </p:spTree>
    <p:extLst>
      <p:ext uri="{BB962C8B-B14F-4D97-AF65-F5344CB8AC3E}">
        <p14:creationId xmlns:p14="http://schemas.microsoft.com/office/powerpoint/2010/main" val="368598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9-aastane Jette Tiitus Kuressaare Gümnaasiumist pälvib auhinnalise koha kestliku maailmapildi huvitava sümbolistliku kujutamise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12</a:t>
            </a:fld>
            <a:endParaRPr lang="en-GB"/>
          </a:p>
        </p:txBody>
      </p:sp>
    </p:spTree>
    <p:extLst>
      <p:ext uri="{BB962C8B-B14F-4D97-AF65-F5344CB8AC3E}">
        <p14:creationId xmlns:p14="http://schemas.microsoft.com/office/powerpoint/2010/main" val="86406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Algklasside joonistuse peavõit läheb aga Fredi Paistele Kuressaare Gümnaasiumist ühe kestliku idee väga omapärase ja rõõmsa kunstilise väljenduse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13</a:t>
            </a:fld>
            <a:endParaRPr lang="en-GB"/>
          </a:p>
        </p:txBody>
      </p:sp>
    </p:spTree>
    <p:extLst>
      <p:ext uri="{BB962C8B-B14F-4D97-AF65-F5344CB8AC3E}">
        <p14:creationId xmlns:p14="http://schemas.microsoft.com/office/powerpoint/2010/main" val="34903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Kusti Väli, Lümanda põhikoolist saab eriauhinna ühe kestliku idee, hoidmine-säilitamine-taastamine, hea tabamise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14</a:t>
            </a:fld>
            <a:endParaRPr lang="en-GB"/>
          </a:p>
        </p:txBody>
      </p:sp>
    </p:spTree>
    <p:extLst>
      <p:ext uri="{BB962C8B-B14F-4D97-AF65-F5344CB8AC3E}">
        <p14:creationId xmlns:p14="http://schemas.microsoft.com/office/powerpoint/2010/main" val="239250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5.-6. klassi teine eriauhind läheb Kaari Liis Pihelile Kuressaare Vanalinna Põhikoolist omapärase kunstilise lahenduse eest: inimesed on pildile kleebitud.</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15</a:t>
            </a:fld>
            <a:endParaRPr lang="en-GB"/>
          </a:p>
        </p:txBody>
      </p:sp>
    </p:spTree>
    <p:extLst>
      <p:ext uri="{BB962C8B-B14F-4D97-AF65-F5344CB8AC3E}">
        <p14:creationId xmlns:p14="http://schemas.microsoft.com/office/powerpoint/2010/main" val="76613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Juhan Tuulik Lümanda põhikoolist saab auhinnalise koha ühe kestliku idee hea tabamise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16</a:t>
            </a:fld>
            <a:endParaRPr lang="en-GB"/>
          </a:p>
        </p:txBody>
      </p:sp>
    </p:spTree>
    <p:extLst>
      <p:ext uri="{BB962C8B-B14F-4D97-AF65-F5344CB8AC3E}">
        <p14:creationId xmlns:p14="http://schemas.microsoft.com/office/powerpoint/2010/main" val="1644633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Kristi Malm saab aga oma vanuserühmas (5-6 klass) peavõidu oma südamliku töö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17</a:t>
            </a:fld>
            <a:endParaRPr lang="en-GB"/>
          </a:p>
        </p:txBody>
      </p:sp>
    </p:spTree>
    <p:extLst>
      <p:ext uri="{BB962C8B-B14F-4D97-AF65-F5344CB8AC3E}">
        <p14:creationId xmlns:p14="http://schemas.microsoft.com/office/powerpoint/2010/main" val="1734803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7-9 klassi vanusegrupi esimese eriauhinna saavad Gert Lonks, Mark Lonks ja Rando Tarkmeel Lümanda Põhikoolist kunstiliselt hästi teostatud töö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18</a:t>
            </a:fld>
            <a:endParaRPr lang="en-GB"/>
          </a:p>
        </p:txBody>
      </p:sp>
    </p:spTree>
    <p:extLst>
      <p:ext uri="{BB962C8B-B14F-4D97-AF65-F5344CB8AC3E}">
        <p14:creationId xmlns:p14="http://schemas.microsoft.com/office/powerpoint/2010/main" val="3692299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Tormi Talur Kuressaare Vanalinna Põhikoolist saab eriauhinna oma töö põneva värvigamma ja teostuse eest. Tormi kujuab oma tööl tulevikku väga militaarses vormis, mis võib kahjuks ollak a üks võimalikke tulevikustsenaariume, kui tänu mõtlematule ressursikasutusele vahendid otsa saavad. Töö märgime ära omapärase kunstilise lahenduse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19</a:t>
            </a:fld>
            <a:endParaRPr lang="en-GB"/>
          </a:p>
        </p:txBody>
      </p:sp>
    </p:spTree>
    <p:extLst>
      <p:ext uri="{BB962C8B-B14F-4D97-AF65-F5344CB8AC3E}">
        <p14:creationId xmlns:p14="http://schemas.microsoft.com/office/powerpoint/2010/main" val="307062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Teine eriauhind algklassilaste hulgas läheb Kristin Siinerile Valjala Põhikoolist väga jõulise ja hästi tabatud kestliku idee edastamise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2</a:t>
            </a:fld>
            <a:endParaRPr lang="en-GB"/>
          </a:p>
        </p:txBody>
      </p:sp>
    </p:spTree>
    <p:extLst>
      <p:ext uri="{BB962C8B-B14F-4D97-AF65-F5344CB8AC3E}">
        <p14:creationId xmlns:p14="http://schemas.microsoft.com/office/powerpoint/2010/main" val="3292241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Kolmas eriauhind selles vanuserühmas läheb Sandra Järmutile Vanalinna põhikoolist originaalse koomikslahenduse ja poliitkriitika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20</a:t>
            </a:fld>
            <a:endParaRPr lang="en-GB"/>
          </a:p>
        </p:txBody>
      </p:sp>
    </p:spTree>
    <p:extLst>
      <p:ext uri="{BB962C8B-B14F-4D97-AF65-F5344CB8AC3E}">
        <p14:creationId xmlns:p14="http://schemas.microsoft.com/office/powerpoint/2010/main" val="717818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Jako Männikust Kuressaare Vanalinna põhikoolist saavutas auhinnalise koha kestlike ideede väljendamise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21</a:t>
            </a:fld>
            <a:endParaRPr lang="en-GB"/>
          </a:p>
        </p:txBody>
      </p:sp>
    </p:spTree>
    <p:extLst>
      <p:ext uri="{BB962C8B-B14F-4D97-AF65-F5344CB8AC3E}">
        <p14:creationId xmlns:p14="http://schemas.microsoft.com/office/powerpoint/2010/main" val="2763526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Luisa Alle, Kuressaare Vanalinna Põhikoolist saavutas auhinnalise koha kohaliku ja kestliku sümboolika omapärase väljendamise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22</a:t>
            </a:fld>
            <a:endParaRPr lang="en-GB"/>
          </a:p>
        </p:txBody>
      </p:sp>
    </p:spTree>
    <p:extLst>
      <p:ext uri="{BB962C8B-B14F-4D97-AF65-F5344CB8AC3E}">
        <p14:creationId xmlns:p14="http://schemas.microsoft.com/office/powerpoint/2010/main" val="1348580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Kristi Tuuling Lümanda PK-st saavutas oma vanuserühmas peavõidu. </a:t>
            </a:r>
            <a:r>
              <a:rPr lang="et-EE"/>
              <a:t>Zhüriile meeldis Kristi teistsugune lähenemine ja ka teemade käsitlus</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23</a:t>
            </a:fld>
            <a:endParaRPr lang="en-GB"/>
          </a:p>
        </p:txBody>
      </p:sp>
    </p:spTree>
    <p:extLst>
      <p:ext uri="{BB962C8B-B14F-4D97-AF65-F5344CB8AC3E}">
        <p14:creationId xmlns:p14="http://schemas.microsoft.com/office/powerpoint/2010/main" val="41572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Karel Paomees, Valjala põhikoolist saab eriauhinna kahe kestliku idee, taaskasutuse, keskkonnahoiu, ühendamise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3</a:t>
            </a:fld>
            <a:endParaRPr lang="en-GB"/>
          </a:p>
        </p:txBody>
      </p:sp>
    </p:spTree>
    <p:extLst>
      <p:ext uri="{BB962C8B-B14F-4D97-AF65-F5344CB8AC3E}">
        <p14:creationId xmlns:p14="http://schemas.microsoft.com/office/powerpoint/2010/main" val="272656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Patrick Krull Valjala Põhikoolist saab eriauhinna metsa liigirohkuse rõhutamise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4</a:t>
            </a:fld>
            <a:endParaRPr lang="en-GB"/>
          </a:p>
        </p:txBody>
      </p:sp>
    </p:spTree>
    <p:extLst>
      <p:ext uri="{BB962C8B-B14F-4D97-AF65-F5344CB8AC3E}">
        <p14:creationId xmlns:p14="http://schemas.microsoft.com/office/powerpoint/2010/main" val="112292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Karl-Hendrik Mäeots Valjala Põhikoolist saab eriauhinna kestliku idee hea tabamise ning tillukeste detailide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5</a:t>
            </a:fld>
            <a:endParaRPr lang="en-GB"/>
          </a:p>
        </p:txBody>
      </p:sp>
    </p:spTree>
    <p:extLst>
      <p:ext uri="{BB962C8B-B14F-4D97-AF65-F5344CB8AC3E}">
        <p14:creationId xmlns:p14="http://schemas.microsoft.com/office/powerpoint/2010/main" val="207792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8aastane Ferdinant Ait Kihelkonna Põhikoolist pälvib eriauhinna hea metsamajandamiskriitika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6</a:t>
            </a:fld>
            <a:endParaRPr lang="en-GB"/>
          </a:p>
        </p:txBody>
      </p:sp>
    </p:spTree>
    <p:extLst>
      <p:ext uri="{BB962C8B-B14F-4D97-AF65-F5344CB8AC3E}">
        <p14:creationId xmlns:p14="http://schemas.microsoft.com/office/powerpoint/2010/main" val="415098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Kaarel Kallasmaa Kuressaare Gümnaasiumist pälvib eriauhinna oma töö kunstilise teostuse ja originaalsuse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7</a:t>
            </a:fld>
            <a:endParaRPr lang="en-GB"/>
          </a:p>
        </p:txBody>
      </p:sp>
    </p:spTree>
    <p:extLst>
      <p:ext uri="{BB962C8B-B14F-4D97-AF65-F5344CB8AC3E}">
        <p14:creationId xmlns:p14="http://schemas.microsoft.com/office/powerpoint/2010/main" val="1417148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9aastane Alondra Aadussoo Salme põhikoolist saavutas auhinnalise koha originaalse idee ja armsa teostuse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8</a:t>
            </a:fld>
            <a:endParaRPr lang="en-GB"/>
          </a:p>
        </p:txBody>
      </p:sp>
    </p:spTree>
    <p:extLst>
      <p:ext uri="{BB962C8B-B14F-4D97-AF65-F5344CB8AC3E}">
        <p14:creationId xmlns:p14="http://schemas.microsoft.com/office/powerpoint/2010/main" val="414444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7-aastane Janeli Kaal Kihelkonna põhikoolist saab auhinnalise koha kestliku idee hea tabamise ning kujutamise eest</a:t>
            </a:r>
            <a:endParaRPr lang="en-GB" dirty="0"/>
          </a:p>
        </p:txBody>
      </p:sp>
      <p:sp>
        <p:nvSpPr>
          <p:cNvPr id="4" name="Slide Number Placeholder 3"/>
          <p:cNvSpPr>
            <a:spLocks noGrp="1"/>
          </p:cNvSpPr>
          <p:nvPr>
            <p:ph type="sldNum" sz="quarter" idx="10"/>
          </p:nvPr>
        </p:nvSpPr>
        <p:spPr/>
        <p:txBody>
          <a:bodyPr/>
          <a:lstStyle/>
          <a:p>
            <a:fld id="{D753AE82-F15C-4722-A3D9-7342F65AAAED}" type="slidenum">
              <a:rPr lang="en-GB" smtClean="0"/>
              <a:t>9</a:t>
            </a:fld>
            <a:endParaRPr lang="en-GB"/>
          </a:p>
        </p:txBody>
      </p:sp>
    </p:spTree>
    <p:extLst>
      <p:ext uri="{BB962C8B-B14F-4D97-AF65-F5344CB8AC3E}">
        <p14:creationId xmlns:p14="http://schemas.microsoft.com/office/powerpoint/2010/main" val="97942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1601-2DB2-4C6C-B0E4-888580C579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0AB0C8-5F4E-473A-9954-160002922D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06006D-5DB2-43EE-8A2B-3883BEDA997C}"/>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5" name="Footer Placeholder 4">
            <a:extLst>
              <a:ext uri="{FF2B5EF4-FFF2-40B4-BE49-F238E27FC236}">
                <a16:creationId xmlns:a16="http://schemas.microsoft.com/office/drawing/2014/main" id="{A1A3EDFD-85D2-4741-BB1F-6FFF1070AE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8A4C61-D332-4184-971A-A359A4DA7BB9}"/>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39790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6ECD7-8816-4629-9080-920504B8FB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8AD16F-4CBE-485D-8145-50309589E1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A8AC39-9D11-4EA6-90A5-FFB314B304A7}"/>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5" name="Footer Placeholder 4">
            <a:extLst>
              <a:ext uri="{FF2B5EF4-FFF2-40B4-BE49-F238E27FC236}">
                <a16:creationId xmlns:a16="http://schemas.microsoft.com/office/drawing/2014/main" id="{F95724F1-CEF2-4E79-BAB3-D97A7F74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938ED7-39EF-4B30-86D8-4BF502A610A0}"/>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1649276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3B2AA-BE18-4F08-AF9D-235ABA6A85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6EF583-B990-4F07-9CAE-9B7E41F410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0EC7BA-39DE-4CD9-A157-FD468F11BEBE}"/>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5" name="Footer Placeholder 4">
            <a:extLst>
              <a:ext uri="{FF2B5EF4-FFF2-40B4-BE49-F238E27FC236}">
                <a16:creationId xmlns:a16="http://schemas.microsoft.com/office/drawing/2014/main" id="{382DA1DF-0AA2-471F-8C36-9C1A3B804D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474FEB-4F40-48CC-A720-464B266FAA1F}"/>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139763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1BC6-6DC3-432B-B2E3-8452A8E910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4A5C9E-BC55-4DFD-9CAA-91FFA9DDF1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BCA72A-1921-4095-86BF-4ABCC6E7C46D}"/>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5" name="Footer Placeholder 4">
            <a:extLst>
              <a:ext uri="{FF2B5EF4-FFF2-40B4-BE49-F238E27FC236}">
                <a16:creationId xmlns:a16="http://schemas.microsoft.com/office/drawing/2014/main" id="{00D1F325-0774-4360-886A-C34014D08C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9C2557-DE8D-4E77-9FAA-E1A0F6807728}"/>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266319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5107-B2EF-4C79-98EE-47FEF4C6B9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E5C963-CDD2-4CA9-B365-BC6062B981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177A59-AABA-44B6-A9C0-874BCC231063}"/>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5" name="Footer Placeholder 4">
            <a:extLst>
              <a:ext uri="{FF2B5EF4-FFF2-40B4-BE49-F238E27FC236}">
                <a16:creationId xmlns:a16="http://schemas.microsoft.com/office/drawing/2014/main" id="{A1F578FF-0CB4-4927-BF79-F8A0925E34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EAA9A1-A13D-4884-BE41-AAB80EBA4E78}"/>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274286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D7B6-4EA0-4485-B42B-33557F30FB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0EFB03-CA9F-45D0-8E87-9F9EAD8A06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DCBFDF-8A5A-4D7B-9664-5FF244B49A5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A42825-F639-489B-A107-E4ABC6345F78}"/>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6" name="Footer Placeholder 5">
            <a:extLst>
              <a:ext uri="{FF2B5EF4-FFF2-40B4-BE49-F238E27FC236}">
                <a16:creationId xmlns:a16="http://schemas.microsoft.com/office/drawing/2014/main" id="{0E79B71B-BFDA-4875-918A-2EA11D87EB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A70782-3D61-4810-B94E-760CD1AA6E51}"/>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340928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2CDA-302D-4A00-B408-FA63A743AD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89B761-789F-42A6-8693-0E6352C432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75E121-F274-4884-A3A1-72D731E58E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A9CFD0-DA44-4B77-AF4F-D443BD1B6B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471045-719E-498B-AD65-14BB41CA3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82E2A7-BA58-4561-AA5B-4A8DAF73F392}"/>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8" name="Footer Placeholder 7">
            <a:extLst>
              <a:ext uri="{FF2B5EF4-FFF2-40B4-BE49-F238E27FC236}">
                <a16:creationId xmlns:a16="http://schemas.microsoft.com/office/drawing/2014/main" id="{AAB54BEE-CB28-443E-BA4C-1E3D2554B0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723A5D-ACD2-4E3C-A7C5-3434326D00F1}"/>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209660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1276D-7EFA-4A73-A710-7870E8DC7C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D67637-7087-4650-992F-D73C2BC90A1F}"/>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4" name="Footer Placeholder 3">
            <a:extLst>
              <a:ext uri="{FF2B5EF4-FFF2-40B4-BE49-F238E27FC236}">
                <a16:creationId xmlns:a16="http://schemas.microsoft.com/office/drawing/2014/main" id="{16AE5AB8-459B-44E9-A95F-2F12C6D486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DBECBF-C332-476E-B5FC-826E19AC5BD1}"/>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61537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E23E8-12CA-403D-8A21-C7A1ED65686A}"/>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3" name="Footer Placeholder 2">
            <a:extLst>
              <a:ext uri="{FF2B5EF4-FFF2-40B4-BE49-F238E27FC236}">
                <a16:creationId xmlns:a16="http://schemas.microsoft.com/office/drawing/2014/main" id="{4EE644F6-1CDD-440E-9AA1-0C3FA23D94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F0EF2E-15D7-4673-9479-EFE7DB2ED710}"/>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375852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0219-54F5-4DBB-854F-23604FBFE0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79A3DE-09E1-4B55-B83D-BAFBC33D3D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BFD589-3B22-4BB1-ACD1-1C787662D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6C0493-640C-45F9-9218-EA1749B7C927}"/>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6" name="Footer Placeholder 5">
            <a:extLst>
              <a:ext uri="{FF2B5EF4-FFF2-40B4-BE49-F238E27FC236}">
                <a16:creationId xmlns:a16="http://schemas.microsoft.com/office/drawing/2014/main" id="{31F35681-B478-451E-A72F-8BED08F071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E12E57-B9A3-4F6E-9547-B1C4D011E2CD}"/>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4172540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307A-5FEA-41EC-98A9-6E23764A9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8F62C5-0788-4741-81C0-CDF70CA188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FAD3DE-EBF6-430C-BC59-4B749CE9F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A514BB-A89D-4834-BF7C-5D89270C9BDD}"/>
              </a:ext>
            </a:extLst>
          </p:cNvPr>
          <p:cNvSpPr>
            <a:spLocks noGrp="1"/>
          </p:cNvSpPr>
          <p:nvPr>
            <p:ph type="dt" sz="half" idx="10"/>
          </p:nvPr>
        </p:nvSpPr>
        <p:spPr/>
        <p:txBody>
          <a:bodyPr/>
          <a:lstStyle/>
          <a:p>
            <a:fld id="{C4BE4D4E-8BAD-4455-85A4-0C38F061D793}" type="datetimeFigureOut">
              <a:rPr lang="en-GB" smtClean="0"/>
              <a:t>13/04/2018</a:t>
            </a:fld>
            <a:endParaRPr lang="en-GB"/>
          </a:p>
        </p:txBody>
      </p:sp>
      <p:sp>
        <p:nvSpPr>
          <p:cNvPr id="6" name="Footer Placeholder 5">
            <a:extLst>
              <a:ext uri="{FF2B5EF4-FFF2-40B4-BE49-F238E27FC236}">
                <a16:creationId xmlns:a16="http://schemas.microsoft.com/office/drawing/2014/main" id="{8721515A-C3FF-440E-98FB-A11A8F7105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5D4500-4F34-4824-9CAF-99EF20339216}"/>
              </a:ext>
            </a:extLst>
          </p:cNvPr>
          <p:cNvSpPr>
            <a:spLocks noGrp="1"/>
          </p:cNvSpPr>
          <p:nvPr>
            <p:ph type="sldNum" sz="quarter" idx="12"/>
          </p:nvPr>
        </p:nvSpPr>
        <p:spPr/>
        <p:txBody>
          <a:bodyPr/>
          <a:lstStyle/>
          <a:p>
            <a:fld id="{79FD9986-0F75-4430-9CE9-3460DB52C235}" type="slidenum">
              <a:rPr lang="en-GB" smtClean="0"/>
              <a:t>‹#›</a:t>
            </a:fld>
            <a:endParaRPr lang="en-GB"/>
          </a:p>
        </p:txBody>
      </p:sp>
    </p:spTree>
    <p:extLst>
      <p:ext uri="{BB962C8B-B14F-4D97-AF65-F5344CB8AC3E}">
        <p14:creationId xmlns:p14="http://schemas.microsoft.com/office/powerpoint/2010/main" val="774858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0C0F5-DDB1-4E6C-91C8-8E6DD0CDA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551C94-62C2-443C-88C6-DC8A3609A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6B88BE-BB87-47EC-AD53-E00F474A2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E4D4E-8BAD-4455-85A4-0C38F061D793}" type="datetimeFigureOut">
              <a:rPr lang="en-GB" smtClean="0"/>
              <a:t>13/04/2018</a:t>
            </a:fld>
            <a:endParaRPr lang="en-GB"/>
          </a:p>
        </p:txBody>
      </p:sp>
      <p:sp>
        <p:nvSpPr>
          <p:cNvPr id="5" name="Footer Placeholder 4">
            <a:extLst>
              <a:ext uri="{FF2B5EF4-FFF2-40B4-BE49-F238E27FC236}">
                <a16:creationId xmlns:a16="http://schemas.microsoft.com/office/drawing/2014/main" id="{5FF4EBB2-484D-4CA8-9FAC-09E61BFFF2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C832FC-A4DD-421F-8737-BCC2BF6FAF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D9986-0F75-4430-9CE9-3460DB52C235}" type="slidenum">
              <a:rPr lang="en-GB" smtClean="0"/>
              <a:t>‹#›</a:t>
            </a:fld>
            <a:endParaRPr lang="en-GB"/>
          </a:p>
        </p:txBody>
      </p:sp>
    </p:spTree>
    <p:extLst>
      <p:ext uri="{BB962C8B-B14F-4D97-AF65-F5344CB8AC3E}">
        <p14:creationId xmlns:p14="http://schemas.microsoft.com/office/powerpoint/2010/main" val="701993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5772B4-2C70-4418-90D6-F09820E7EB30}"/>
              </a:ext>
            </a:extLst>
          </p:cNvPr>
          <p:cNvPicPr>
            <a:picLocks noChangeAspect="1"/>
          </p:cNvPicPr>
          <p:nvPr/>
        </p:nvPicPr>
        <p:blipFill>
          <a:blip r:embed="rId3"/>
          <a:stretch>
            <a:fillRect/>
          </a:stretch>
        </p:blipFill>
        <p:spPr>
          <a:xfrm>
            <a:off x="0" y="4762"/>
            <a:ext cx="12192000" cy="6848475"/>
          </a:xfrm>
          <a:prstGeom prst="rect">
            <a:avLst/>
          </a:prstGeom>
        </p:spPr>
      </p:pic>
      <p:sp>
        <p:nvSpPr>
          <p:cNvPr id="2" name="Title 1">
            <a:extLst>
              <a:ext uri="{FF2B5EF4-FFF2-40B4-BE49-F238E27FC236}">
                <a16:creationId xmlns:a16="http://schemas.microsoft.com/office/drawing/2014/main" id="{37EAA636-78E5-4CA2-9D3A-7D1A015B658E}"/>
              </a:ext>
            </a:extLst>
          </p:cNvPr>
          <p:cNvSpPr>
            <a:spLocks noGrp="1"/>
          </p:cNvSpPr>
          <p:nvPr>
            <p:ph type="title"/>
          </p:nvPr>
        </p:nvSpPr>
        <p:spPr>
          <a:xfrm>
            <a:off x="0" y="5894055"/>
            <a:ext cx="12192000" cy="1325563"/>
          </a:xfrm>
        </p:spPr>
        <p:txBody>
          <a:bodyPr>
            <a:normAutofit/>
          </a:bodyPr>
          <a:lstStyle/>
          <a:p>
            <a:r>
              <a:rPr lang="et-EE" sz="2400" b="1" dirty="0">
                <a:solidFill>
                  <a:schemeClr val="bg1"/>
                </a:solidFill>
              </a:rPr>
              <a:t>„Pildil on kujutatud seda, et tulevikus võiks rohkem õues õppida“ – Liisa Sall, Kuressaare Gümnaasium</a:t>
            </a:r>
            <a:endParaRPr lang="en-GB" sz="2400" b="1" dirty="0">
              <a:solidFill>
                <a:schemeClr val="bg1"/>
              </a:solidFill>
            </a:endParaRPr>
          </a:p>
        </p:txBody>
      </p:sp>
    </p:spTree>
    <p:extLst>
      <p:ext uri="{BB962C8B-B14F-4D97-AF65-F5344CB8AC3E}">
        <p14:creationId xmlns:p14="http://schemas.microsoft.com/office/powerpoint/2010/main" val="1008015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C9C44-610B-4824-A71D-E877572F999D}"/>
              </a:ext>
            </a:extLst>
          </p:cNvPr>
          <p:cNvPicPr>
            <a:picLocks noChangeAspect="1"/>
          </p:cNvPicPr>
          <p:nvPr/>
        </p:nvPicPr>
        <p:blipFill>
          <a:blip r:embed="rId3"/>
          <a:stretch>
            <a:fillRect/>
          </a:stretch>
        </p:blipFill>
        <p:spPr>
          <a:xfrm>
            <a:off x="0" y="-85060"/>
            <a:ext cx="12191999" cy="6857999"/>
          </a:xfrm>
          <a:prstGeom prst="rect">
            <a:avLst/>
          </a:prstGeom>
        </p:spPr>
      </p:pic>
      <p:sp>
        <p:nvSpPr>
          <p:cNvPr id="2" name="Title 1">
            <a:extLst>
              <a:ext uri="{FF2B5EF4-FFF2-40B4-BE49-F238E27FC236}">
                <a16:creationId xmlns:a16="http://schemas.microsoft.com/office/drawing/2014/main" id="{27CAFA7C-49DE-456A-851D-69ACDCA4FB1B}"/>
              </a:ext>
            </a:extLst>
          </p:cNvPr>
          <p:cNvSpPr>
            <a:spLocks noGrp="1"/>
          </p:cNvSpPr>
          <p:nvPr>
            <p:ph type="title"/>
          </p:nvPr>
        </p:nvSpPr>
        <p:spPr>
          <a:xfrm>
            <a:off x="7751134" y="365125"/>
            <a:ext cx="4306187" cy="6056940"/>
          </a:xfrm>
        </p:spPr>
        <p:txBody>
          <a:bodyPr>
            <a:normAutofit/>
          </a:bodyPr>
          <a:lstStyle/>
          <a:p>
            <a:r>
              <a:rPr lang="et-EE" sz="2400" b="1" dirty="0"/>
              <a:t>„Mina arvan,et 2025ndaks aastaks on Saaremaal ikkagi puhas loodus ja ringi liiguvad metsloomad“ </a:t>
            </a:r>
            <a:br>
              <a:rPr lang="et-EE" sz="2400" b="1" dirty="0"/>
            </a:br>
            <a:br>
              <a:rPr lang="et-EE" sz="2400" b="1" dirty="0"/>
            </a:br>
            <a:r>
              <a:rPr lang="et-EE" sz="2400" b="1" dirty="0"/>
              <a:t>Leelo Kald, Valjala PK</a:t>
            </a:r>
            <a:br>
              <a:rPr lang="et-EE" sz="2400" b="1" dirty="0"/>
            </a:br>
            <a:br>
              <a:rPr lang="et-EE" sz="2400" b="1" dirty="0"/>
            </a:br>
            <a:endParaRPr lang="en-GB" sz="2400" b="1" dirty="0"/>
          </a:p>
        </p:txBody>
      </p:sp>
    </p:spTree>
    <p:extLst>
      <p:ext uri="{BB962C8B-B14F-4D97-AF65-F5344CB8AC3E}">
        <p14:creationId xmlns:p14="http://schemas.microsoft.com/office/powerpoint/2010/main" val="360530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8485FA-7614-4107-8EFF-B26318FAF41A}"/>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45FD838-ECC8-4A2D-8F6E-ACCB1C5D2688}"/>
              </a:ext>
            </a:extLst>
          </p:cNvPr>
          <p:cNvSpPr>
            <a:spLocks noGrp="1"/>
          </p:cNvSpPr>
          <p:nvPr>
            <p:ph type="title"/>
          </p:nvPr>
        </p:nvSpPr>
        <p:spPr>
          <a:xfrm>
            <a:off x="115186" y="5862158"/>
            <a:ext cx="10515600" cy="1325563"/>
          </a:xfrm>
        </p:spPr>
        <p:txBody>
          <a:bodyPr>
            <a:normAutofit/>
          </a:bodyPr>
          <a:lstStyle/>
          <a:p>
            <a:r>
              <a:rPr lang="et-EE" sz="2400" b="1" dirty="0">
                <a:solidFill>
                  <a:schemeClr val="bg1"/>
                </a:solidFill>
              </a:rPr>
              <a:t>„Minu Saaremaa, kus on hea elada“ – Ennar Talvik, Kuressaare Gümnaasium</a:t>
            </a:r>
            <a:endParaRPr lang="en-GB" sz="2400" b="1" dirty="0">
              <a:solidFill>
                <a:schemeClr val="bg1"/>
              </a:solidFill>
            </a:endParaRPr>
          </a:p>
        </p:txBody>
      </p:sp>
    </p:spTree>
    <p:extLst>
      <p:ext uri="{BB962C8B-B14F-4D97-AF65-F5344CB8AC3E}">
        <p14:creationId xmlns:p14="http://schemas.microsoft.com/office/powerpoint/2010/main" val="195155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A58D-B4CA-4FD5-B868-EAC186B6F8E3}"/>
              </a:ext>
            </a:extLst>
          </p:cNvPr>
          <p:cNvSpPr>
            <a:spLocks noGrp="1"/>
          </p:cNvSpPr>
          <p:nvPr>
            <p:ph type="title"/>
          </p:nvPr>
        </p:nvSpPr>
        <p:spPr>
          <a:xfrm>
            <a:off x="6751674" y="365125"/>
            <a:ext cx="4602126" cy="5216968"/>
          </a:xfrm>
        </p:spPr>
        <p:txBody>
          <a:bodyPr>
            <a:normAutofit/>
          </a:bodyPr>
          <a:lstStyle/>
          <a:p>
            <a:r>
              <a:rPr lang="et-EE" sz="2400" b="1" dirty="0"/>
              <a:t>„Minu pilt kujutab seda, et inimesed hoiaksid rohkem loodust ja maailma. Juba üks väike hea muudatus võib muuta tervet meid ümbritsevat elu. See muudatus võib-olla ei saa Saaremaad muuta, kuid see saab seda ilu ja puhast loodust hoida. Loodan, et aastal 2025 on Saaremaa loodus ikka sama ilus kui praegu“</a:t>
            </a:r>
            <a:br>
              <a:rPr lang="et-EE" sz="2400" b="1" dirty="0"/>
            </a:br>
            <a:br>
              <a:rPr lang="et-EE" sz="2400" b="1" dirty="0"/>
            </a:br>
            <a:r>
              <a:rPr lang="et-EE" sz="2400" b="1" dirty="0"/>
              <a:t>Jette Tiitus, Kuressaare Gümnaasium</a:t>
            </a:r>
            <a:endParaRPr lang="en-GB" sz="2400" b="1" dirty="0"/>
          </a:p>
        </p:txBody>
      </p:sp>
      <p:pic>
        <p:nvPicPr>
          <p:cNvPr id="3" name="Picture 2">
            <a:extLst>
              <a:ext uri="{FF2B5EF4-FFF2-40B4-BE49-F238E27FC236}">
                <a16:creationId xmlns:a16="http://schemas.microsoft.com/office/drawing/2014/main" id="{D0517A10-5D3B-40F5-BD15-C06A9EB5AB4E}"/>
              </a:ext>
            </a:extLst>
          </p:cNvPr>
          <p:cNvPicPr>
            <a:picLocks noChangeAspect="1"/>
          </p:cNvPicPr>
          <p:nvPr/>
        </p:nvPicPr>
        <p:blipFill>
          <a:blip r:embed="rId3"/>
          <a:stretch>
            <a:fillRect/>
          </a:stretch>
        </p:blipFill>
        <p:spPr>
          <a:xfrm>
            <a:off x="0" y="0"/>
            <a:ext cx="6485860" cy="6857999"/>
          </a:xfrm>
          <a:prstGeom prst="rect">
            <a:avLst/>
          </a:prstGeom>
        </p:spPr>
      </p:pic>
    </p:spTree>
    <p:extLst>
      <p:ext uri="{BB962C8B-B14F-4D97-AF65-F5344CB8AC3E}">
        <p14:creationId xmlns:p14="http://schemas.microsoft.com/office/powerpoint/2010/main" val="190708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BE419-B4FF-4781-BBA1-1BE2C812D87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696FEA-A3B3-458B-9C89-7954222216AA}"/>
              </a:ext>
            </a:extLst>
          </p:cNvPr>
          <p:cNvSpPr>
            <a:spLocks noGrp="1"/>
          </p:cNvSpPr>
          <p:nvPr>
            <p:ph type="title"/>
          </p:nvPr>
        </p:nvSpPr>
        <p:spPr>
          <a:xfrm>
            <a:off x="104552" y="5692036"/>
            <a:ext cx="12087447" cy="1325563"/>
          </a:xfrm>
        </p:spPr>
        <p:txBody>
          <a:bodyPr>
            <a:normAutofit/>
          </a:bodyPr>
          <a:lstStyle/>
          <a:p>
            <a:r>
              <a:rPr lang="et-EE" sz="2400" b="1" dirty="0">
                <a:solidFill>
                  <a:schemeClr val="bg1"/>
                </a:solidFill>
              </a:rPr>
              <a:t>„Lille auto, mis on ökomasin ja säästab loodust heitgaasidest“ – Fredi Paiste, Kuressaare Gümnaasium</a:t>
            </a:r>
            <a:endParaRPr lang="en-GB" sz="2400" b="1" dirty="0">
              <a:solidFill>
                <a:schemeClr val="bg1"/>
              </a:solidFill>
            </a:endParaRPr>
          </a:p>
        </p:txBody>
      </p:sp>
    </p:spTree>
    <p:extLst>
      <p:ext uri="{BB962C8B-B14F-4D97-AF65-F5344CB8AC3E}">
        <p14:creationId xmlns:p14="http://schemas.microsoft.com/office/powerpoint/2010/main" val="349796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CF682-5486-402F-935D-ECABB7C5410F}"/>
              </a:ext>
            </a:extLst>
          </p:cNvPr>
          <p:cNvPicPr>
            <a:picLocks noChangeAspect="1"/>
          </p:cNvPicPr>
          <p:nvPr/>
        </p:nvPicPr>
        <p:blipFill>
          <a:blip r:embed="rId3"/>
          <a:stretch>
            <a:fillRect/>
          </a:stretch>
        </p:blipFill>
        <p:spPr>
          <a:xfrm>
            <a:off x="0" y="0"/>
            <a:ext cx="7240772" cy="6858000"/>
          </a:xfrm>
          <a:prstGeom prst="rect">
            <a:avLst/>
          </a:prstGeom>
        </p:spPr>
      </p:pic>
      <p:sp>
        <p:nvSpPr>
          <p:cNvPr id="2" name="Title 1">
            <a:extLst>
              <a:ext uri="{FF2B5EF4-FFF2-40B4-BE49-F238E27FC236}">
                <a16:creationId xmlns:a16="http://schemas.microsoft.com/office/drawing/2014/main" id="{8A2403BC-FD7F-434D-A32C-E20DBF97F83A}"/>
              </a:ext>
            </a:extLst>
          </p:cNvPr>
          <p:cNvSpPr>
            <a:spLocks noGrp="1"/>
          </p:cNvSpPr>
          <p:nvPr>
            <p:ph type="title"/>
          </p:nvPr>
        </p:nvSpPr>
        <p:spPr>
          <a:xfrm>
            <a:off x="7804298" y="365125"/>
            <a:ext cx="3549502" cy="5865554"/>
          </a:xfrm>
        </p:spPr>
        <p:txBody>
          <a:bodyPr>
            <a:normAutofit/>
          </a:bodyPr>
          <a:lstStyle/>
          <a:p>
            <a:r>
              <a:rPr lang="et-EE" sz="2800" b="1" dirty="0"/>
              <a:t>„Me uuendame maailma kogu aeg, kuid on vaja hoida ja taastada ka vana. Selle all mõtlen ma Saaremaa au ja uhkust - tuulikuid“</a:t>
            </a:r>
            <a:br>
              <a:rPr lang="et-EE" sz="2800" b="1" dirty="0"/>
            </a:br>
            <a:br>
              <a:rPr lang="et-EE" sz="2800" b="1" dirty="0"/>
            </a:br>
            <a:r>
              <a:rPr lang="et-EE" sz="2800" b="1" dirty="0"/>
              <a:t>Kusti Väli, Lümanda PK</a:t>
            </a:r>
            <a:endParaRPr lang="en-GB" sz="2800" b="1" dirty="0"/>
          </a:p>
        </p:txBody>
      </p:sp>
    </p:spTree>
    <p:extLst>
      <p:ext uri="{BB962C8B-B14F-4D97-AF65-F5344CB8AC3E}">
        <p14:creationId xmlns:p14="http://schemas.microsoft.com/office/powerpoint/2010/main" val="2228185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DB1F35-C09F-4049-8B74-D0B50926ED14}"/>
              </a:ext>
            </a:extLst>
          </p:cNvPr>
          <p:cNvPicPr>
            <a:picLocks noChangeAspect="1"/>
          </p:cNvPicPr>
          <p:nvPr/>
        </p:nvPicPr>
        <p:blipFill>
          <a:blip r:embed="rId3"/>
          <a:stretch>
            <a:fillRect/>
          </a:stretch>
        </p:blipFill>
        <p:spPr>
          <a:xfrm>
            <a:off x="0" y="0"/>
            <a:ext cx="12192000" cy="6834187"/>
          </a:xfrm>
          <a:prstGeom prst="rect">
            <a:avLst/>
          </a:prstGeom>
        </p:spPr>
      </p:pic>
      <p:sp>
        <p:nvSpPr>
          <p:cNvPr id="2" name="Title 1">
            <a:extLst>
              <a:ext uri="{FF2B5EF4-FFF2-40B4-BE49-F238E27FC236}">
                <a16:creationId xmlns:a16="http://schemas.microsoft.com/office/drawing/2014/main" id="{42E61788-0B32-4A8B-BD6C-3B2C9FC73787}"/>
              </a:ext>
            </a:extLst>
          </p:cNvPr>
          <p:cNvSpPr>
            <a:spLocks noGrp="1"/>
          </p:cNvSpPr>
          <p:nvPr>
            <p:ph type="title"/>
          </p:nvPr>
        </p:nvSpPr>
        <p:spPr>
          <a:xfrm>
            <a:off x="0" y="-113341"/>
            <a:ext cx="10515600" cy="1325563"/>
          </a:xfrm>
        </p:spPr>
        <p:txBody>
          <a:bodyPr>
            <a:normAutofit/>
          </a:bodyPr>
          <a:lstStyle/>
          <a:p>
            <a:r>
              <a:rPr lang="et-EE" sz="2400" b="1" dirty="0">
                <a:solidFill>
                  <a:schemeClr val="bg1"/>
                </a:solidFill>
              </a:rPr>
              <a:t>„Rannavolle hall Kuressaarees, kus olles tekiks tunne nagu mängiksid suvel rannas“ - Kaari Liis Pihel, Kuressaare Vanalinna PK</a:t>
            </a:r>
            <a:endParaRPr lang="en-GB" sz="2400" b="1" dirty="0">
              <a:solidFill>
                <a:schemeClr val="bg1"/>
              </a:solidFill>
            </a:endParaRPr>
          </a:p>
        </p:txBody>
      </p:sp>
    </p:spTree>
    <p:extLst>
      <p:ext uri="{BB962C8B-B14F-4D97-AF65-F5344CB8AC3E}">
        <p14:creationId xmlns:p14="http://schemas.microsoft.com/office/powerpoint/2010/main" val="2950525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36CD8-D664-4FF8-9F41-C41BB53D73EA}"/>
              </a:ext>
            </a:extLst>
          </p:cNvPr>
          <p:cNvPicPr>
            <a:picLocks noChangeAspect="1"/>
          </p:cNvPicPr>
          <p:nvPr/>
        </p:nvPicPr>
        <p:blipFill>
          <a:blip r:embed="rId3"/>
          <a:stretch>
            <a:fillRect/>
          </a:stretch>
        </p:blipFill>
        <p:spPr>
          <a:xfrm>
            <a:off x="0" y="0"/>
            <a:ext cx="12192000" cy="6848475"/>
          </a:xfrm>
          <a:prstGeom prst="rect">
            <a:avLst/>
          </a:prstGeom>
        </p:spPr>
      </p:pic>
      <p:sp>
        <p:nvSpPr>
          <p:cNvPr id="2" name="Title 1">
            <a:extLst>
              <a:ext uri="{FF2B5EF4-FFF2-40B4-BE49-F238E27FC236}">
                <a16:creationId xmlns:a16="http://schemas.microsoft.com/office/drawing/2014/main" id="{106EE760-C10C-49E1-91BA-646D5D408905}"/>
              </a:ext>
            </a:extLst>
          </p:cNvPr>
          <p:cNvSpPr>
            <a:spLocks noGrp="1"/>
          </p:cNvSpPr>
          <p:nvPr>
            <p:ph type="title"/>
          </p:nvPr>
        </p:nvSpPr>
        <p:spPr>
          <a:xfrm>
            <a:off x="0" y="5606976"/>
            <a:ext cx="11536326" cy="1325563"/>
          </a:xfrm>
        </p:spPr>
        <p:txBody>
          <a:bodyPr>
            <a:normAutofit/>
          </a:bodyPr>
          <a:lstStyle/>
          <a:p>
            <a:r>
              <a:rPr lang="et-EE" sz="2400" b="1" dirty="0">
                <a:solidFill>
                  <a:schemeClr val="bg1"/>
                </a:solidFill>
              </a:rPr>
              <a:t>„Tallinn-Kuressaare 2118 – usun, et 100 aasta pärast sõidab monorail Tallinnast Kuressaarde ja tuulegeneraatorid toodavad kogu Saaremaa elektri“ – Juhan Tuulik, Lümanda PK</a:t>
            </a:r>
            <a:endParaRPr lang="en-GB" sz="2400" b="1" dirty="0">
              <a:solidFill>
                <a:schemeClr val="bg1"/>
              </a:solidFill>
            </a:endParaRPr>
          </a:p>
        </p:txBody>
      </p:sp>
    </p:spTree>
    <p:extLst>
      <p:ext uri="{BB962C8B-B14F-4D97-AF65-F5344CB8AC3E}">
        <p14:creationId xmlns:p14="http://schemas.microsoft.com/office/powerpoint/2010/main" val="219130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B51482-A2BF-44A0-90F5-BFE79F0BD1D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199442-6242-4784-B905-8BA54C75B46C}"/>
              </a:ext>
            </a:extLst>
          </p:cNvPr>
          <p:cNvSpPr>
            <a:spLocks noGrp="1"/>
          </p:cNvSpPr>
          <p:nvPr>
            <p:ph type="title"/>
          </p:nvPr>
        </p:nvSpPr>
        <p:spPr>
          <a:xfrm>
            <a:off x="157717" y="5351795"/>
            <a:ext cx="10515600" cy="1325563"/>
          </a:xfrm>
        </p:spPr>
        <p:txBody>
          <a:bodyPr>
            <a:normAutofit fontScale="90000"/>
          </a:bodyPr>
          <a:lstStyle/>
          <a:p>
            <a:r>
              <a:rPr lang="et-EE" sz="2400" b="1" dirty="0">
                <a:solidFill>
                  <a:schemeClr val="bg1"/>
                </a:solidFill>
              </a:rPr>
              <a:t>„Kodutud koduloomad - joonistasin selle pildi, sest tänavatel on palju loomi, kellest keegi ei hooli. Nad kaklevad toidu pärast, et ellu jääda. Mõned ei ole nii tugevad ja surevad. Minu soov on, et inimesed ooliksid loomadest ning 7 aasta pärast ei pea keegi nälga kannatama ja kõik elaksid kodudes“ – Kristi Malm, Lümanda PK</a:t>
            </a:r>
            <a:endParaRPr lang="en-GB" sz="2400" b="1" dirty="0">
              <a:solidFill>
                <a:schemeClr val="bg1"/>
              </a:solidFill>
            </a:endParaRPr>
          </a:p>
        </p:txBody>
      </p:sp>
    </p:spTree>
    <p:extLst>
      <p:ext uri="{BB962C8B-B14F-4D97-AF65-F5344CB8AC3E}">
        <p14:creationId xmlns:p14="http://schemas.microsoft.com/office/powerpoint/2010/main" val="1174951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AA279-D9C5-4F1C-BA42-58F8704E1F42}"/>
              </a:ext>
            </a:extLst>
          </p:cNvPr>
          <p:cNvPicPr>
            <a:picLocks noChangeAspect="1"/>
          </p:cNvPicPr>
          <p:nvPr/>
        </p:nvPicPr>
        <p:blipFill>
          <a:blip r:embed="rId3"/>
          <a:stretch>
            <a:fillRect/>
          </a:stretch>
        </p:blipFill>
        <p:spPr>
          <a:xfrm>
            <a:off x="0" y="9525"/>
            <a:ext cx="12192000" cy="6848475"/>
          </a:xfrm>
          <a:prstGeom prst="rect">
            <a:avLst/>
          </a:prstGeom>
        </p:spPr>
      </p:pic>
      <p:sp>
        <p:nvSpPr>
          <p:cNvPr id="2" name="Title 1">
            <a:extLst>
              <a:ext uri="{FF2B5EF4-FFF2-40B4-BE49-F238E27FC236}">
                <a16:creationId xmlns:a16="http://schemas.microsoft.com/office/drawing/2014/main" id="{939F77EE-7AF8-4A80-9298-D1CB17EFFD10}"/>
              </a:ext>
            </a:extLst>
          </p:cNvPr>
          <p:cNvSpPr>
            <a:spLocks noGrp="1"/>
          </p:cNvSpPr>
          <p:nvPr>
            <p:ph type="title"/>
          </p:nvPr>
        </p:nvSpPr>
        <p:spPr>
          <a:xfrm>
            <a:off x="0" y="5979116"/>
            <a:ext cx="10515600" cy="1325563"/>
          </a:xfrm>
        </p:spPr>
        <p:txBody>
          <a:bodyPr>
            <a:normAutofit/>
          </a:bodyPr>
          <a:lstStyle/>
          <a:p>
            <a:r>
              <a:rPr lang="et-EE" sz="2400" b="1" dirty="0">
                <a:solidFill>
                  <a:schemeClr val="bg1"/>
                </a:solidFill>
              </a:rPr>
              <a:t>Gert Lonks, Mark Lonks ja Rando Tarkmeel, Lümanda PK</a:t>
            </a:r>
            <a:endParaRPr lang="en-GB" sz="2400" b="1" dirty="0">
              <a:solidFill>
                <a:schemeClr val="bg1"/>
              </a:solidFill>
            </a:endParaRPr>
          </a:p>
        </p:txBody>
      </p:sp>
    </p:spTree>
    <p:extLst>
      <p:ext uri="{BB962C8B-B14F-4D97-AF65-F5344CB8AC3E}">
        <p14:creationId xmlns:p14="http://schemas.microsoft.com/office/powerpoint/2010/main" val="2785612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DDB3-AD87-4FAD-AEDA-6A892E80E37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D2BDD6-5A8D-444D-AFA9-E78D760F53CC}"/>
              </a:ext>
            </a:extLst>
          </p:cNvPr>
          <p:cNvSpPr>
            <a:spLocks noGrp="1"/>
          </p:cNvSpPr>
          <p:nvPr>
            <p:ph type="title"/>
          </p:nvPr>
        </p:nvSpPr>
        <p:spPr>
          <a:xfrm>
            <a:off x="83288" y="5532437"/>
            <a:ext cx="10515600" cy="1325563"/>
          </a:xfrm>
        </p:spPr>
        <p:txBody>
          <a:bodyPr>
            <a:normAutofit/>
          </a:bodyPr>
          <a:lstStyle/>
          <a:p>
            <a:r>
              <a:rPr lang="et-EE" sz="2400" b="1" dirty="0">
                <a:solidFill>
                  <a:schemeClr val="bg1"/>
                </a:solidFill>
              </a:rPr>
              <a:t>Tormi Talur, Kuressaare Vanalinna PK</a:t>
            </a:r>
            <a:endParaRPr lang="en-GB" sz="2400" b="1" dirty="0">
              <a:solidFill>
                <a:schemeClr val="bg1"/>
              </a:solidFill>
            </a:endParaRPr>
          </a:p>
        </p:txBody>
      </p:sp>
    </p:spTree>
    <p:extLst>
      <p:ext uri="{BB962C8B-B14F-4D97-AF65-F5344CB8AC3E}">
        <p14:creationId xmlns:p14="http://schemas.microsoft.com/office/powerpoint/2010/main" val="2515122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A10A4C-D1EB-48A6-9B8F-D46930EE77E8}"/>
              </a:ext>
            </a:extLst>
          </p:cNvPr>
          <p:cNvPicPr>
            <a:picLocks noChangeAspect="1"/>
          </p:cNvPicPr>
          <p:nvPr/>
        </p:nvPicPr>
        <p:blipFill>
          <a:blip r:embed="rId3"/>
          <a:stretch>
            <a:fillRect/>
          </a:stretch>
        </p:blipFill>
        <p:spPr>
          <a:xfrm>
            <a:off x="64338" y="0"/>
            <a:ext cx="12127662" cy="6858000"/>
          </a:xfrm>
          <a:prstGeom prst="rect">
            <a:avLst/>
          </a:prstGeom>
        </p:spPr>
      </p:pic>
      <p:sp>
        <p:nvSpPr>
          <p:cNvPr id="2" name="Title 1">
            <a:extLst>
              <a:ext uri="{FF2B5EF4-FFF2-40B4-BE49-F238E27FC236}">
                <a16:creationId xmlns:a16="http://schemas.microsoft.com/office/drawing/2014/main" id="{F77AA9B0-5BF8-404C-847F-0A4CD9104C9A}"/>
              </a:ext>
            </a:extLst>
          </p:cNvPr>
          <p:cNvSpPr>
            <a:spLocks noGrp="1"/>
          </p:cNvSpPr>
          <p:nvPr>
            <p:ph type="title"/>
          </p:nvPr>
        </p:nvSpPr>
        <p:spPr>
          <a:xfrm>
            <a:off x="64338" y="148856"/>
            <a:ext cx="11750749" cy="1325563"/>
          </a:xfrm>
        </p:spPr>
        <p:txBody>
          <a:bodyPr>
            <a:normAutofit fontScale="90000"/>
          </a:bodyPr>
          <a:lstStyle/>
          <a:p>
            <a:r>
              <a:rPr lang="et-EE" sz="2400" b="1" dirty="0"/>
              <a:t>„Mina tahaks, et tuleviku poole ei tuleks autodel tagant tossu. Inimesed võiksid hoida loodust. Seega üks suur soov kõigile: HOIDKE LOODUST!!! Palun ärge tapke ja sööge loomi.“ </a:t>
            </a:r>
            <a:br>
              <a:rPr lang="et-EE" sz="2400" b="1" dirty="0"/>
            </a:br>
            <a:br>
              <a:rPr lang="et-EE" sz="2400" b="1" dirty="0"/>
            </a:br>
            <a:r>
              <a:rPr lang="et-EE" sz="2400" b="1" dirty="0"/>
              <a:t>Kristin Siiner, Valjala PK</a:t>
            </a:r>
            <a:endParaRPr lang="en-GB" sz="2400" b="1" dirty="0"/>
          </a:p>
        </p:txBody>
      </p:sp>
    </p:spTree>
    <p:extLst>
      <p:ext uri="{BB962C8B-B14F-4D97-AF65-F5344CB8AC3E}">
        <p14:creationId xmlns:p14="http://schemas.microsoft.com/office/powerpoint/2010/main" val="1522531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90313-705B-4F9B-888F-792DAD15AF52}"/>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E03DE6E-4403-459C-8552-5A51252022E4}"/>
              </a:ext>
            </a:extLst>
          </p:cNvPr>
          <p:cNvSpPr>
            <a:spLocks noGrp="1"/>
          </p:cNvSpPr>
          <p:nvPr>
            <p:ph type="title"/>
          </p:nvPr>
        </p:nvSpPr>
        <p:spPr>
          <a:xfrm>
            <a:off x="115186" y="5777097"/>
            <a:ext cx="11697586" cy="1325563"/>
          </a:xfrm>
        </p:spPr>
        <p:txBody>
          <a:bodyPr>
            <a:normAutofit/>
          </a:bodyPr>
          <a:lstStyle/>
          <a:p>
            <a:r>
              <a:rPr lang="et-EE" sz="2400" b="1" dirty="0"/>
              <a:t>„2025 aastaks võiks tõusta miinimumpalk ja et inimesed saaksid rohkem endale asju lubada, mitte vaid makse maksta ja süüa osta“ – Sandra Järmut, Kuressaare Vanalinna PK</a:t>
            </a:r>
            <a:endParaRPr lang="en-GB" sz="2400" b="1" dirty="0"/>
          </a:p>
        </p:txBody>
      </p:sp>
    </p:spTree>
    <p:extLst>
      <p:ext uri="{BB962C8B-B14F-4D97-AF65-F5344CB8AC3E}">
        <p14:creationId xmlns:p14="http://schemas.microsoft.com/office/powerpoint/2010/main" val="1696596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33351-2400-4BA0-9314-28EB5CEEA5D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7021E4-BAA5-4B62-A09B-F13209D088FA}"/>
              </a:ext>
            </a:extLst>
          </p:cNvPr>
          <p:cNvSpPr>
            <a:spLocks noGrp="1"/>
          </p:cNvSpPr>
          <p:nvPr>
            <p:ph type="title"/>
          </p:nvPr>
        </p:nvSpPr>
        <p:spPr>
          <a:xfrm>
            <a:off x="0" y="5660139"/>
            <a:ext cx="10515600" cy="1325563"/>
          </a:xfrm>
        </p:spPr>
        <p:txBody>
          <a:bodyPr>
            <a:normAutofit/>
          </a:bodyPr>
          <a:lstStyle/>
          <a:p>
            <a:r>
              <a:rPr lang="et-EE" sz="2400" b="1" dirty="0">
                <a:solidFill>
                  <a:schemeClr val="bg1"/>
                </a:solidFill>
              </a:rPr>
              <a:t>„Olen kujutanud Saaremaad kui kohta, kust saab kõrgemat haridust, kus on ohutum liigelda ja kus on kergem lõõgastuda“ – Jako Männikust, Kuressaare Vanalinna Kool</a:t>
            </a:r>
            <a:endParaRPr lang="en-GB" sz="2400" b="1" dirty="0">
              <a:solidFill>
                <a:schemeClr val="bg1"/>
              </a:solidFill>
            </a:endParaRPr>
          </a:p>
        </p:txBody>
      </p:sp>
    </p:spTree>
    <p:extLst>
      <p:ext uri="{BB962C8B-B14F-4D97-AF65-F5344CB8AC3E}">
        <p14:creationId xmlns:p14="http://schemas.microsoft.com/office/powerpoint/2010/main" val="2598123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4BDA81-BDC3-4D88-A5D0-DB64DFFB4C88}"/>
              </a:ext>
            </a:extLst>
          </p:cNvPr>
          <p:cNvPicPr>
            <a:picLocks noChangeAspect="1"/>
          </p:cNvPicPr>
          <p:nvPr/>
        </p:nvPicPr>
        <p:blipFill>
          <a:blip r:embed="rId3"/>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192CEFF4-01CD-454A-86E1-7CC4C0CCC651}"/>
              </a:ext>
            </a:extLst>
          </p:cNvPr>
          <p:cNvSpPr>
            <a:spLocks noGrp="1"/>
          </p:cNvSpPr>
          <p:nvPr>
            <p:ph type="title"/>
          </p:nvPr>
        </p:nvSpPr>
        <p:spPr>
          <a:xfrm>
            <a:off x="1" y="5904688"/>
            <a:ext cx="10515600" cy="1325563"/>
          </a:xfrm>
        </p:spPr>
        <p:txBody>
          <a:bodyPr>
            <a:normAutofit/>
          </a:bodyPr>
          <a:lstStyle/>
          <a:p>
            <a:r>
              <a:rPr lang="et-EE" sz="2400" b="1" dirty="0">
                <a:solidFill>
                  <a:schemeClr val="bg1"/>
                </a:solidFill>
              </a:rPr>
              <a:t>Luisa Alle, Kuressaare Vanalinna PK</a:t>
            </a:r>
            <a:endParaRPr lang="en-GB" sz="2400" b="1" dirty="0">
              <a:solidFill>
                <a:schemeClr val="bg1"/>
              </a:solidFill>
            </a:endParaRPr>
          </a:p>
        </p:txBody>
      </p:sp>
    </p:spTree>
    <p:extLst>
      <p:ext uri="{BB962C8B-B14F-4D97-AF65-F5344CB8AC3E}">
        <p14:creationId xmlns:p14="http://schemas.microsoft.com/office/powerpoint/2010/main" val="278220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0DD6B-9FB6-46D2-8731-5F7787DB25D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DF9D5C3-4A2E-49CC-B9CA-751D970E8B01}"/>
              </a:ext>
            </a:extLst>
          </p:cNvPr>
          <p:cNvSpPr>
            <a:spLocks noGrp="1"/>
          </p:cNvSpPr>
          <p:nvPr>
            <p:ph type="title"/>
          </p:nvPr>
        </p:nvSpPr>
        <p:spPr>
          <a:xfrm>
            <a:off x="0" y="6100003"/>
            <a:ext cx="10515600" cy="1325563"/>
          </a:xfrm>
        </p:spPr>
        <p:txBody>
          <a:bodyPr>
            <a:normAutofit/>
          </a:bodyPr>
          <a:lstStyle/>
          <a:p>
            <a:r>
              <a:rPr lang="et-EE" sz="2800" b="1" dirty="0">
                <a:solidFill>
                  <a:schemeClr val="bg1"/>
                </a:solidFill>
              </a:rPr>
              <a:t>„Olevikust tulevikku“ - Kristi Tuuling, Lümanda PK</a:t>
            </a:r>
            <a:br>
              <a:rPr lang="et-EE" sz="2800" b="1" dirty="0">
                <a:solidFill>
                  <a:schemeClr val="bg1"/>
                </a:solidFill>
              </a:rPr>
            </a:br>
            <a:endParaRPr lang="en-GB" sz="2800" b="1" dirty="0">
              <a:solidFill>
                <a:schemeClr val="bg1"/>
              </a:solidFill>
            </a:endParaRPr>
          </a:p>
        </p:txBody>
      </p:sp>
    </p:spTree>
    <p:extLst>
      <p:ext uri="{BB962C8B-B14F-4D97-AF65-F5344CB8AC3E}">
        <p14:creationId xmlns:p14="http://schemas.microsoft.com/office/powerpoint/2010/main" val="4222641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DB9F-7213-42E7-9C43-76749DDB23F4}"/>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586068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534A-271E-4C89-A57C-FA282C1FEDBD}"/>
              </a:ext>
            </a:extLst>
          </p:cNvPr>
          <p:cNvSpPr>
            <a:spLocks noGrp="1"/>
          </p:cNvSpPr>
          <p:nvPr>
            <p:ph type="title"/>
          </p:nvPr>
        </p:nvSpPr>
        <p:spPr>
          <a:xfrm>
            <a:off x="9601202" y="-85060"/>
            <a:ext cx="2590798" cy="6177516"/>
          </a:xfrm>
        </p:spPr>
        <p:txBody>
          <a:bodyPr>
            <a:normAutofit/>
          </a:bodyPr>
          <a:lstStyle/>
          <a:p>
            <a:r>
              <a:rPr lang="et-EE" sz="2400" b="1" dirty="0"/>
              <a:t>„Mina arvan, et 2025ndal aastal on olemas selline masin, mis puhastab teid, tõmbab prahi masina sisse ja selle prügi teeb see masin maanteekatteks“ </a:t>
            </a:r>
            <a:br>
              <a:rPr lang="et-EE" sz="2400" b="1" dirty="0"/>
            </a:br>
            <a:br>
              <a:rPr lang="et-EE" sz="2400" b="1" dirty="0"/>
            </a:br>
            <a:r>
              <a:rPr lang="et-EE" sz="2400" b="1" dirty="0"/>
              <a:t>Karel Paomees, Valjala PK</a:t>
            </a:r>
            <a:endParaRPr lang="en-GB" sz="2400" b="1" dirty="0"/>
          </a:p>
        </p:txBody>
      </p:sp>
      <p:pic>
        <p:nvPicPr>
          <p:cNvPr id="3" name="Picture 2">
            <a:extLst>
              <a:ext uri="{FF2B5EF4-FFF2-40B4-BE49-F238E27FC236}">
                <a16:creationId xmlns:a16="http://schemas.microsoft.com/office/drawing/2014/main" id="{9CEF9159-E307-4095-9F70-7901AB3F84CA}"/>
              </a:ext>
            </a:extLst>
          </p:cNvPr>
          <p:cNvPicPr>
            <a:picLocks noChangeAspect="1"/>
          </p:cNvPicPr>
          <p:nvPr/>
        </p:nvPicPr>
        <p:blipFill>
          <a:blip r:embed="rId3"/>
          <a:stretch>
            <a:fillRect/>
          </a:stretch>
        </p:blipFill>
        <p:spPr>
          <a:xfrm>
            <a:off x="1" y="0"/>
            <a:ext cx="9601200" cy="6857999"/>
          </a:xfrm>
          <a:prstGeom prst="rect">
            <a:avLst/>
          </a:prstGeom>
        </p:spPr>
      </p:pic>
    </p:spTree>
    <p:extLst>
      <p:ext uri="{BB962C8B-B14F-4D97-AF65-F5344CB8AC3E}">
        <p14:creationId xmlns:p14="http://schemas.microsoft.com/office/powerpoint/2010/main" val="3106291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57BC0-351E-46A4-B99E-51F7E65AAC15}"/>
              </a:ext>
            </a:extLst>
          </p:cNvPr>
          <p:cNvPicPr>
            <a:picLocks noChangeAspect="1"/>
          </p:cNvPicPr>
          <p:nvPr/>
        </p:nvPicPr>
        <p:blipFill>
          <a:blip r:embed="rId3"/>
          <a:stretch>
            <a:fillRect/>
          </a:stretch>
        </p:blipFill>
        <p:spPr>
          <a:xfrm>
            <a:off x="0" y="1"/>
            <a:ext cx="12191999" cy="6858000"/>
          </a:xfrm>
          <a:prstGeom prst="rect">
            <a:avLst/>
          </a:prstGeom>
        </p:spPr>
      </p:pic>
      <p:sp>
        <p:nvSpPr>
          <p:cNvPr id="2" name="Title 1">
            <a:extLst>
              <a:ext uri="{FF2B5EF4-FFF2-40B4-BE49-F238E27FC236}">
                <a16:creationId xmlns:a16="http://schemas.microsoft.com/office/drawing/2014/main" id="{FCCF9AF2-5C75-4655-A467-37C03D21131D}"/>
              </a:ext>
            </a:extLst>
          </p:cNvPr>
          <p:cNvSpPr>
            <a:spLocks noGrp="1"/>
          </p:cNvSpPr>
          <p:nvPr>
            <p:ph type="title"/>
          </p:nvPr>
        </p:nvSpPr>
        <p:spPr>
          <a:xfrm>
            <a:off x="0" y="5862158"/>
            <a:ext cx="10515600" cy="1325563"/>
          </a:xfrm>
        </p:spPr>
        <p:txBody>
          <a:bodyPr>
            <a:normAutofit/>
          </a:bodyPr>
          <a:lstStyle/>
          <a:p>
            <a:r>
              <a:rPr lang="et-EE" sz="2400" b="1" dirty="0">
                <a:solidFill>
                  <a:schemeClr val="bg1"/>
                </a:solidFill>
              </a:rPr>
              <a:t>„Mina arvan, et 2025. aastaks on Saaremaal rohkem loomi kui on sellel aastal ja segametsasi on rohkem“ – Patrick Krull, Valjala PK</a:t>
            </a:r>
            <a:endParaRPr lang="en-GB" sz="2400" b="1" dirty="0">
              <a:solidFill>
                <a:schemeClr val="bg1"/>
              </a:solidFill>
            </a:endParaRPr>
          </a:p>
        </p:txBody>
      </p:sp>
    </p:spTree>
    <p:extLst>
      <p:ext uri="{BB962C8B-B14F-4D97-AF65-F5344CB8AC3E}">
        <p14:creationId xmlns:p14="http://schemas.microsoft.com/office/powerpoint/2010/main" val="135500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2F233-8538-4B91-A88F-0DD41651EB92}"/>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C6A122-0517-46CF-A16E-0E12EE4A2726}"/>
              </a:ext>
            </a:extLst>
          </p:cNvPr>
          <p:cNvSpPr>
            <a:spLocks noGrp="1"/>
          </p:cNvSpPr>
          <p:nvPr>
            <p:ph type="title"/>
          </p:nvPr>
        </p:nvSpPr>
        <p:spPr>
          <a:xfrm>
            <a:off x="3304954" y="3044530"/>
            <a:ext cx="10515600" cy="1325563"/>
          </a:xfrm>
        </p:spPr>
        <p:txBody>
          <a:bodyPr>
            <a:normAutofit fontScale="90000"/>
          </a:bodyPr>
          <a:lstStyle/>
          <a:p>
            <a:r>
              <a:rPr lang="et-EE" sz="2400" b="1" dirty="0"/>
              <a:t>„See pilt räägib sellest, et aastaks 2025 on meil hõljukmasinad, mis ei kasuta </a:t>
            </a:r>
            <a:br>
              <a:rPr lang="et-EE" sz="2400" b="1" dirty="0"/>
            </a:br>
            <a:r>
              <a:rPr lang="et-EE" sz="2400" b="1" dirty="0"/>
              <a:t>bensiini, sest bensiini pärast tuleb heitgaase ja loomad ei saaks nõnda elada“ </a:t>
            </a:r>
            <a:br>
              <a:rPr lang="et-EE" sz="2400" b="1" dirty="0"/>
            </a:br>
            <a:br>
              <a:rPr lang="et-EE" sz="2400" b="1" dirty="0"/>
            </a:br>
            <a:r>
              <a:rPr lang="et-EE" sz="2400" b="1" dirty="0"/>
              <a:t>Karl-Hendrik Mäeots, Valjala PK</a:t>
            </a:r>
            <a:endParaRPr lang="en-GB" sz="2400" b="1" dirty="0"/>
          </a:p>
        </p:txBody>
      </p:sp>
    </p:spTree>
    <p:extLst>
      <p:ext uri="{BB962C8B-B14F-4D97-AF65-F5344CB8AC3E}">
        <p14:creationId xmlns:p14="http://schemas.microsoft.com/office/powerpoint/2010/main" val="2605230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FD019-B29D-46DC-AF11-D91469DFC889}"/>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C70AB6F-2ADB-47E3-AC99-AE8997E16407}"/>
              </a:ext>
            </a:extLst>
          </p:cNvPr>
          <p:cNvSpPr>
            <a:spLocks noGrp="1"/>
          </p:cNvSpPr>
          <p:nvPr>
            <p:ph type="title"/>
          </p:nvPr>
        </p:nvSpPr>
        <p:spPr>
          <a:xfrm>
            <a:off x="0" y="5532437"/>
            <a:ext cx="10515600" cy="1325563"/>
          </a:xfrm>
        </p:spPr>
        <p:txBody>
          <a:bodyPr>
            <a:normAutofit/>
          </a:bodyPr>
          <a:lstStyle/>
          <a:p>
            <a:r>
              <a:rPr lang="et-EE" sz="2400" b="1" dirty="0">
                <a:solidFill>
                  <a:schemeClr val="bg1"/>
                </a:solidFill>
              </a:rPr>
              <a:t>„Mina loodan, et me ei näe aastal 2025 meie Saaremaast sellist pilti... Alles ainult teed ja kännud“ – Ferdinant Ait, Kihelkonna PK</a:t>
            </a:r>
            <a:endParaRPr lang="en-GB" sz="2400" b="1" dirty="0">
              <a:solidFill>
                <a:schemeClr val="bg1"/>
              </a:solidFill>
            </a:endParaRPr>
          </a:p>
        </p:txBody>
      </p:sp>
    </p:spTree>
    <p:extLst>
      <p:ext uri="{BB962C8B-B14F-4D97-AF65-F5344CB8AC3E}">
        <p14:creationId xmlns:p14="http://schemas.microsoft.com/office/powerpoint/2010/main" val="2671374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D763F7-110E-4989-A040-DB799DB004F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2BCBBC-9329-4F1D-A442-B37B0C50D03C}"/>
              </a:ext>
            </a:extLst>
          </p:cNvPr>
          <p:cNvSpPr>
            <a:spLocks noGrp="1"/>
          </p:cNvSpPr>
          <p:nvPr>
            <p:ph type="title"/>
          </p:nvPr>
        </p:nvSpPr>
        <p:spPr>
          <a:xfrm>
            <a:off x="0" y="5798362"/>
            <a:ext cx="10515600" cy="1325563"/>
          </a:xfrm>
        </p:spPr>
        <p:txBody>
          <a:bodyPr>
            <a:normAutofit/>
          </a:bodyPr>
          <a:lstStyle/>
          <a:p>
            <a:r>
              <a:rPr lang="et-EE" sz="2400" b="1" dirty="0">
                <a:solidFill>
                  <a:schemeClr val="bg1"/>
                </a:solidFill>
              </a:rPr>
              <a:t>„Minu rõõmus tulevikulammas“ – Kaarel Kallasmaa, Kuressaare Gümnaasium</a:t>
            </a:r>
            <a:endParaRPr lang="en-GB" sz="2400" b="1" dirty="0">
              <a:solidFill>
                <a:schemeClr val="bg1"/>
              </a:solidFill>
            </a:endParaRPr>
          </a:p>
        </p:txBody>
      </p:sp>
    </p:spTree>
    <p:extLst>
      <p:ext uri="{BB962C8B-B14F-4D97-AF65-F5344CB8AC3E}">
        <p14:creationId xmlns:p14="http://schemas.microsoft.com/office/powerpoint/2010/main" val="2491754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E8B96-A682-4F3C-B33E-EA34DB7EA97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7E1DA0-D298-4DF2-A233-1FE375D49B69}"/>
              </a:ext>
            </a:extLst>
          </p:cNvPr>
          <p:cNvSpPr>
            <a:spLocks noGrp="1"/>
          </p:cNvSpPr>
          <p:nvPr>
            <p:ph type="title"/>
          </p:nvPr>
        </p:nvSpPr>
        <p:spPr>
          <a:xfrm>
            <a:off x="210879" y="-123973"/>
            <a:ext cx="10515600" cy="1325563"/>
          </a:xfrm>
        </p:spPr>
        <p:txBody>
          <a:bodyPr>
            <a:normAutofit/>
          </a:bodyPr>
          <a:lstStyle/>
          <a:p>
            <a:r>
              <a:rPr lang="et-EE" sz="2400" b="1" dirty="0"/>
              <a:t>„See on teadlaste kool, kus saavad õppida igas vanuses inimesed. Saaremaal pole ühtegi teadlaste kooli, kus saaks tegeleda ka leiutamisega. Arvan, et see on oluline, sest see annab teadmisi ja uusi lahendusi“ – Alondra Aadussoo, Salme PK</a:t>
            </a:r>
            <a:endParaRPr lang="en-GB" sz="2400" b="1" dirty="0"/>
          </a:p>
        </p:txBody>
      </p:sp>
    </p:spTree>
    <p:extLst>
      <p:ext uri="{BB962C8B-B14F-4D97-AF65-F5344CB8AC3E}">
        <p14:creationId xmlns:p14="http://schemas.microsoft.com/office/powerpoint/2010/main" val="666655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EB3FB-2BC6-4ABE-8FCA-88417C795543}"/>
              </a:ext>
            </a:extLst>
          </p:cNvPr>
          <p:cNvPicPr>
            <a:picLocks noChangeAspect="1"/>
          </p:cNvPicPr>
          <p:nvPr/>
        </p:nvPicPr>
        <p:blipFill>
          <a:blip r:embed="rId3"/>
          <a:stretch>
            <a:fillRect/>
          </a:stretch>
        </p:blipFill>
        <p:spPr>
          <a:xfrm>
            <a:off x="0" y="0"/>
            <a:ext cx="12192000" cy="6834187"/>
          </a:xfrm>
          <a:prstGeom prst="rect">
            <a:avLst/>
          </a:prstGeom>
        </p:spPr>
      </p:pic>
      <p:sp>
        <p:nvSpPr>
          <p:cNvPr id="2" name="Title 1">
            <a:extLst>
              <a:ext uri="{FF2B5EF4-FFF2-40B4-BE49-F238E27FC236}">
                <a16:creationId xmlns:a16="http://schemas.microsoft.com/office/drawing/2014/main" id="{AC6222FB-9DF1-4F11-B0E2-83B6030AF07A}"/>
              </a:ext>
            </a:extLst>
          </p:cNvPr>
          <p:cNvSpPr>
            <a:spLocks noGrp="1"/>
          </p:cNvSpPr>
          <p:nvPr>
            <p:ph type="title"/>
          </p:nvPr>
        </p:nvSpPr>
        <p:spPr>
          <a:xfrm>
            <a:off x="125819" y="5532437"/>
            <a:ext cx="10515600" cy="1325563"/>
          </a:xfrm>
        </p:spPr>
        <p:txBody>
          <a:bodyPr>
            <a:normAutofit/>
          </a:bodyPr>
          <a:lstStyle/>
          <a:p>
            <a:r>
              <a:rPr lang="et-EE" sz="2400" b="1" dirty="0"/>
              <a:t>„Aastaks 2025 elan ma juba metsa ääres, sest seal on puhas õhk ja palju loomi. Oma lapsed tahaksin ka siin suureks kasvatada“ – Janeli Kaal, Kihelkonna PK</a:t>
            </a:r>
            <a:endParaRPr lang="en-GB" sz="2400" b="1" dirty="0"/>
          </a:p>
        </p:txBody>
      </p:sp>
    </p:spTree>
    <p:extLst>
      <p:ext uri="{BB962C8B-B14F-4D97-AF65-F5344CB8AC3E}">
        <p14:creationId xmlns:p14="http://schemas.microsoft.com/office/powerpoint/2010/main" val="657350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997</Words>
  <Application>Microsoft Office PowerPoint</Application>
  <PresentationFormat>Widescreen</PresentationFormat>
  <Paragraphs>69</Paragraphs>
  <Slides>24</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„Pildil on kujutatud seda, et tulevikus võiks rohkem õues õppida“ – Liisa Sall, Kuressaare Gümnaasium</vt:lpstr>
      <vt:lpstr>„Mina tahaks, et tuleviku poole ei tuleks autodel tagant tossu. Inimesed võiksid hoida loodust. Seega üks suur soov kõigile: HOIDKE LOODUST!!! Palun ärge tapke ja sööge loomi.“   Kristin Siiner, Valjala PK</vt:lpstr>
      <vt:lpstr>„Mina arvan, et 2025ndal aastal on olemas selline masin, mis puhastab teid, tõmbab prahi masina sisse ja selle prügi teeb see masin maanteekatteks“   Karel Paomees, Valjala PK</vt:lpstr>
      <vt:lpstr>„Mina arvan, et 2025. aastaks on Saaremaal rohkem loomi kui on sellel aastal ja segametsasi on rohkem“ – Patrick Krull, Valjala PK</vt:lpstr>
      <vt:lpstr>„See pilt räägib sellest, et aastaks 2025 on meil hõljukmasinad, mis ei kasuta  bensiini, sest bensiini pärast tuleb heitgaase ja loomad ei saaks nõnda elada“   Karl-Hendrik Mäeots, Valjala PK</vt:lpstr>
      <vt:lpstr>„Mina loodan, et me ei näe aastal 2025 meie Saaremaast sellist pilti... Alles ainult teed ja kännud“ – Ferdinant Ait, Kihelkonna PK</vt:lpstr>
      <vt:lpstr>„Minu rõõmus tulevikulammas“ – Kaarel Kallasmaa, Kuressaare Gümnaasium</vt:lpstr>
      <vt:lpstr>„See on teadlaste kool, kus saavad õppida igas vanuses inimesed. Saaremaal pole ühtegi teadlaste kooli, kus saaks tegeleda ka leiutamisega. Arvan, et see on oluline, sest see annab teadmisi ja uusi lahendusi“ – Alondra Aadussoo, Salme PK</vt:lpstr>
      <vt:lpstr>„Aastaks 2025 elan ma juba metsa ääres, sest seal on puhas õhk ja palju loomi. Oma lapsed tahaksin ka siin suureks kasvatada“ – Janeli Kaal, Kihelkonna PK</vt:lpstr>
      <vt:lpstr>„Mina arvan,et 2025ndaks aastaks on Saaremaal ikkagi puhas loodus ja ringi liiguvad metsloomad“   Leelo Kald, Valjala PK  </vt:lpstr>
      <vt:lpstr>„Minu Saaremaa, kus on hea elada“ – Ennar Talvik, Kuressaare Gümnaasium</vt:lpstr>
      <vt:lpstr>„Minu pilt kujutab seda, et inimesed hoiaksid rohkem loodust ja maailma. Juba üks väike hea muudatus võib muuta tervet meid ümbritsevat elu. See muudatus võib-olla ei saa Saaremaad muuta, kuid see saab seda ilu ja puhast loodust hoida. Loodan, et aastal 2025 on Saaremaa loodus ikka sama ilus kui praegu“  Jette Tiitus, Kuressaare Gümnaasium</vt:lpstr>
      <vt:lpstr>„Lille auto, mis on ökomasin ja säästab loodust heitgaasidest“ – Fredi Paiste, Kuressaare Gümnaasium</vt:lpstr>
      <vt:lpstr>„Me uuendame maailma kogu aeg, kuid on vaja hoida ja taastada ka vana. Selle all mõtlen ma Saaremaa au ja uhkust - tuulikuid“  Kusti Väli, Lümanda PK</vt:lpstr>
      <vt:lpstr>„Rannavolle hall Kuressaarees, kus olles tekiks tunne nagu mängiksid suvel rannas“ - Kaari Liis Pihel, Kuressaare Vanalinna PK</vt:lpstr>
      <vt:lpstr>„Tallinn-Kuressaare 2118 – usun, et 100 aasta pärast sõidab monorail Tallinnast Kuressaarde ja tuulegeneraatorid toodavad kogu Saaremaa elektri“ – Juhan Tuulik, Lümanda PK</vt:lpstr>
      <vt:lpstr>„Kodutud koduloomad - joonistasin selle pildi, sest tänavatel on palju loomi, kellest keegi ei hooli. Nad kaklevad toidu pärast, et ellu jääda. Mõned ei ole nii tugevad ja surevad. Minu soov on, et inimesed ooliksid loomadest ning 7 aasta pärast ei pea keegi nälga kannatama ja kõik elaksid kodudes“ – Kristi Malm, Lümanda PK</vt:lpstr>
      <vt:lpstr>Gert Lonks, Mark Lonks ja Rando Tarkmeel, Lümanda PK</vt:lpstr>
      <vt:lpstr>Tormi Talur, Kuressaare Vanalinna PK</vt:lpstr>
      <vt:lpstr>„2025 aastaks võiks tõusta miinimumpalk ja et inimesed saaksid rohkem endale asju lubada, mitte vaid makse maksta ja süüa osta“ – Sandra Järmut, Kuressaare Vanalinna PK</vt:lpstr>
      <vt:lpstr>„Olen kujutanud Saaremaad kui kohta, kust saab kõrgemat haridust, kus on ohutum liigelda ja kus on kergem lõõgastuda“ – Jako Männikust, Kuressaare Vanalinna Kool</vt:lpstr>
      <vt:lpstr>Luisa Alle, Kuressaare Vanalinna PK</vt:lpstr>
      <vt:lpstr>„Olevikust tulevikku“ - Kristi Tuuling, Lümanda PK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„Olevikust tulevikku“ - Kristi Tuuling, Lümanda PK </dc:title>
  <dc:creator>Astrid Vaiksaar</dc:creator>
  <cp:lastModifiedBy>Astrid Vaiksaar</cp:lastModifiedBy>
  <cp:revision>19</cp:revision>
  <dcterms:created xsi:type="dcterms:W3CDTF">2018-04-13T07:20:37Z</dcterms:created>
  <dcterms:modified xsi:type="dcterms:W3CDTF">2018-04-13T13:50:54Z</dcterms:modified>
</cp:coreProperties>
</file>